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4"/>
  </p:sldMasterIdLst>
  <p:notesMasterIdLst>
    <p:notesMasterId r:id="rId15"/>
  </p:notesMasterIdLst>
  <p:handoutMasterIdLst>
    <p:handoutMasterId r:id="rId16"/>
  </p:handoutMasterIdLst>
  <p:sldIdLst>
    <p:sldId id="256" r:id="rId5"/>
    <p:sldId id="268" r:id="rId6"/>
    <p:sldId id="269" r:id="rId7"/>
    <p:sldId id="266" r:id="rId8"/>
    <p:sldId id="270" r:id="rId9"/>
    <p:sldId id="267" r:id="rId10"/>
    <p:sldId id="263" r:id="rId11"/>
    <p:sldId id="271" r:id="rId12"/>
    <p:sldId id="262"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1912" autoAdjust="0"/>
    <p:restoredTop sz="67384" autoAdjust="0"/>
  </p:normalViewPr>
  <p:slideViewPr>
    <p:cSldViewPr snapToGrid="0">
      <p:cViewPr varScale="1">
        <p:scale>
          <a:sx n="48" d="100"/>
          <a:sy n="48" d="100"/>
        </p:scale>
        <p:origin x="-1710"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60" d="100"/>
          <a:sy n="60" d="100"/>
        </p:scale>
        <p:origin x="1670" y="48"/>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pPr/>
              <a:t>8/5/2020</a:t>
            </a:fld>
            <a:endParaRPr lang="en-US"/>
          </a:p>
        </p:txBody>
      </p:sp>
      <p:sp>
        <p:nvSpPr>
          <p:cNvPr id="4" name="Footer Placeholder 3">
            <a:extLst>
              <a:ext uri="{FF2B5EF4-FFF2-40B4-BE49-F238E27FC236}">
                <a16:creationId xmlns:a16="http://schemas.microsoft.com/office/drawing/2014/main" xmlns=""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pPr/>
              <a:t>‹#›</a:t>
            </a:fld>
            <a:endParaRPr lang="en-US"/>
          </a:p>
        </p:txBody>
      </p:sp>
    </p:spTree>
    <p:extLst>
      <p:ext uri="{BB962C8B-B14F-4D97-AF65-F5344CB8AC3E}">
        <p14:creationId xmlns:p14="http://schemas.microsoft.com/office/powerpoint/2010/main" xmlns=""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pPr/>
              <a:t>8/5/2020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pPr/>
              <a:t>‹#›</a:t>
            </a:fld>
            <a:endParaRPr lang="en-US" dirty="0"/>
          </a:p>
        </p:txBody>
      </p:sp>
    </p:spTree>
    <p:extLst>
      <p:ext uri="{BB962C8B-B14F-4D97-AF65-F5344CB8AC3E}">
        <p14:creationId xmlns:p14="http://schemas.microsoft.com/office/powerpoint/2010/main" xmlns=""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pPr/>
              <a:t>2</a:t>
            </a:fld>
            <a:endParaRPr lang="en-US" dirty="0"/>
          </a:p>
        </p:txBody>
      </p:sp>
    </p:spTree>
    <p:extLst>
      <p:ext uri="{BB962C8B-B14F-4D97-AF65-F5344CB8AC3E}">
        <p14:creationId xmlns:p14="http://schemas.microsoft.com/office/powerpoint/2010/main" xmlns="" val="41921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pPr/>
              <a:t>3</a:t>
            </a:fld>
            <a:endParaRPr lang="en-US" dirty="0"/>
          </a:p>
        </p:txBody>
      </p:sp>
    </p:spTree>
    <p:extLst>
      <p:ext uri="{BB962C8B-B14F-4D97-AF65-F5344CB8AC3E}">
        <p14:creationId xmlns:p14="http://schemas.microsoft.com/office/powerpoint/2010/main" xmlns="" val="3871000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pPr/>
              <a:t>4</a:t>
            </a:fld>
            <a:endParaRPr lang="en-US" dirty="0"/>
          </a:p>
        </p:txBody>
      </p:sp>
    </p:spTree>
    <p:extLst>
      <p:ext uri="{BB962C8B-B14F-4D97-AF65-F5344CB8AC3E}">
        <p14:creationId xmlns:p14="http://schemas.microsoft.com/office/powerpoint/2010/main" xmlns="" val="2295961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pPr/>
              <a:t>5</a:t>
            </a:fld>
            <a:endParaRPr lang="en-US" dirty="0"/>
          </a:p>
        </p:txBody>
      </p:sp>
    </p:spTree>
    <p:extLst>
      <p:ext uri="{BB962C8B-B14F-4D97-AF65-F5344CB8AC3E}">
        <p14:creationId xmlns:p14="http://schemas.microsoft.com/office/powerpoint/2010/main" xmlns="" val="89812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pPr/>
              <a:t>6</a:t>
            </a:fld>
            <a:endParaRPr lang="en-US" dirty="0"/>
          </a:p>
        </p:txBody>
      </p:sp>
    </p:spTree>
    <p:extLst>
      <p:ext uri="{BB962C8B-B14F-4D97-AF65-F5344CB8AC3E}">
        <p14:creationId xmlns:p14="http://schemas.microsoft.com/office/powerpoint/2010/main" xmlns="" val="4224310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pPr/>
              <a:t>7</a:t>
            </a:fld>
            <a:endParaRPr lang="en-US" dirty="0"/>
          </a:p>
        </p:txBody>
      </p:sp>
    </p:spTree>
    <p:extLst>
      <p:ext uri="{BB962C8B-B14F-4D97-AF65-F5344CB8AC3E}">
        <p14:creationId xmlns:p14="http://schemas.microsoft.com/office/powerpoint/2010/main" xmlns="" val="1825341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After you’ve done your research, it’s time to put your presentation together.  The first step in the process is to introduce the topic.  This is a great time to connect your topic to something that your audience can relate.  In other words, why should they listen to all the information you will be sharing in your research presentation?  What is in it for them?  You may also want to include a graphic or image to grab their attention.</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Feel free to duplicate this slide by right-clicking on this slide in the slides pane to the left and select </a:t>
            </a:r>
            <a:r>
              <a:rPr lang="en-US" b="1" dirty="0">
                <a:latin typeface="Segoe UI" panose="020B0502040204020203" pitchFamily="34" charset="0"/>
                <a:cs typeface="Segoe UI" panose="020B0502040204020203" pitchFamily="34" charset="0"/>
              </a:rPr>
              <a:t>Duplicate Slide</a:t>
            </a:r>
            <a:r>
              <a:rPr lang="en-US" dirty="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next step in your presentation is to state your claim or topic clearly.  Your teacher may even call this your thesis.  As you state your thesis, you may find that this layout is not the best layout for your claim or topic.  You can change the layout by clicking the drop-down menu next to the </a:t>
            </a:r>
            <a:r>
              <a:rPr lang="en-US" b="1" dirty="0">
                <a:latin typeface="Segoe UI" panose="020B0502040204020203" pitchFamily="34" charset="0"/>
                <a:cs typeface="Segoe UI" panose="020B0502040204020203" pitchFamily="34" charset="0"/>
              </a:rPr>
              <a:t>Layout</a:t>
            </a:r>
            <a:r>
              <a:rPr lang="en-US" dirty="0">
                <a:latin typeface="Segoe UI" panose="020B0502040204020203" pitchFamily="34" charset="0"/>
                <a:cs typeface="Segoe UI" panose="020B0502040204020203" pitchFamily="34" charset="0"/>
              </a:rPr>
              <a:t> in the </a:t>
            </a:r>
            <a:r>
              <a:rPr lang="en-US" b="1" dirty="0">
                <a:latin typeface="Segoe UI" panose="020B0502040204020203" pitchFamily="34" charset="0"/>
                <a:cs typeface="Segoe UI" panose="020B0502040204020203" pitchFamily="34" charset="0"/>
              </a:rPr>
              <a:t>Slides</a:t>
            </a:r>
            <a:r>
              <a:rPr lang="en-US" dirty="0">
                <a:latin typeface="Segoe UI" panose="020B0502040204020203" pitchFamily="34" charset="0"/>
                <a:cs typeface="Segoe UI" panose="020B0502040204020203" pitchFamily="34" charset="0"/>
              </a:rPr>
              <a:t> menu section.  You can choose </a:t>
            </a:r>
            <a:r>
              <a:rPr lang="en-US" b="1" dirty="0">
                <a:latin typeface="Segoe UI" panose="020B0502040204020203" pitchFamily="34" charset="0"/>
                <a:cs typeface="Segoe UI" panose="020B0502040204020203" pitchFamily="34" charset="0"/>
              </a:rPr>
              <a:t>Two Content</a:t>
            </a: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Comparison</a:t>
            </a:r>
            <a:r>
              <a:rPr lang="en-US" dirty="0">
                <a:latin typeface="Segoe UI" panose="020B0502040204020203" pitchFamily="34" charset="0"/>
                <a:cs typeface="Segoe UI" panose="020B0502040204020203" pitchFamily="34" charset="0"/>
              </a:rPr>
              <a:t>, or </a:t>
            </a:r>
            <a:r>
              <a:rPr lang="en-US" b="1" dirty="0">
                <a:latin typeface="Segoe UI" panose="020B0502040204020203" pitchFamily="34" charset="0"/>
                <a:cs typeface="Segoe UI" panose="020B0502040204020203" pitchFamily="34" charset="0"/>
              </a:rPr>
              <a:t>Picture with Caption</a:t>
            </a:r>
            <a:r>
              <a:rPr lang="en-US" dirty="0">
                <a:latin typeface="Segoe UI" panose="020B0502040204020203" pitchFamily="34" charset="0"/>
                <a:cs typeface="Segoe UI" panose="020B0502040204020203" pitchFamily="34" charset="0"/>
              </a:rPr>
              <a:t>.  </a:t>
            </a:r>
            <a:r>
              <a:rPr lang="en-US" i="1" dirty="0">
                <a:latin typeface="Segoe UI" panose="020B0502040204020203" pitchFamily="34" charset="0"/>
                <a:cs typeface="Segoe UI" panose="020B0502040204020203" pitchFamily="34" charset="0"/>
              </a:rPr>
              <a:t>Note: A different layout might change the look of the icons on this page.</a:t>
            </a:r>
          </a:p>
          <a:p>
            <a:endParaRPr lang="en-US" i="1" dirty="0">
              <a:latin typeface="Segoe UI" panose="020B0502040204020203" pitchFamily="34" charset="0"/>
              <a:cs typeface="Segoe UI" panose="020B0502040204020203" pitchFamily="34" charset="0"/>
            </a:endParaRPr>
          </a:p>
          <a:p>
            <a:r>
              <a:rPr lang="en-US" i="0" dirty="0">
                <a:latin typeface="Segoe UI" panose="020B0502040204020203" pitchFamily="34" charset="0"/>
                <a:cs typeface="Segoe UI" panose="020B0502040204020203" pitchFamily="34" charset="0"/>
              </a:rPr>
              <a:t>You will also want to state your facts.  You have done the research now share some of the interesting facts with your audience.  Facts do not have to be boring; you can communicate facts in a variety of ways by going to the Insert Tab.  In the Insert tab you can: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t>
            </a:r>
            <a:r>
              <a:rPr lang="en-US" b="1" i="0" dirty="0">
                <a:latin typeface="Segoe UI" panose="020B0502040204020203" pitchFamily="34" charset="0"/>
                <a:cs typeface="Segoe UI" panose="020B0502040204020203" pitchFamily="34" charset="0"/>
              </a:rPr>
              <a:t>pictures</a:t>
            </a:r>
            <a:r>
              <a:rPr lang="en-US" i="0" dirty="0">
                <a:latin typeface="Segoe UI" panose="020B0502040204020203" pitchFamily="34" charset="0"/>
                <a:cs typeface="Segoe UI" panose="020B0502040204020203" pitchFamily="34" charset="0"/>
              </a:rPr>
              <a:t> from your computer or </a:t>
            </a:r>
            <a:r>
              <a:rPr lang="en-US" b="1" i="0" dirty="0">
                <a:latin typeface="Segoe UI" panose="020B0502040204020203" pitchFamily="34" charset="0"/>
                <a:cs typeface="Segoe UI" panose="020B0502040204020203" pitchFamily="34" charset="0"/>
              </a:rPr>
              <a:t>online</a:t>
            </a:r>
            <a:r>
              <a:rPr lang="en-US" i="0" dirty="0">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Add a </a:t>
            </a:r>
            <a:r>
              <a:rPr lang="en-US" b="1" i="0" dirty="0">
                <a:latin typeface="Segoe UI" panose="020B0502040204020203" pitchFamily="34" charset="0"/>
                <a:cs typeface="Segoe UI" panose="020B0502040204020203" pitchFamily="34" charset="0"/>
              </a:rPr>
              <a:t>chart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Create some </a:t>
            </a:r>
            <a:r>
              <a:rPr lang="en-US" b="1" i="0" dirty="0">
                <a:latin typeface="Segoe UI" panose="020B0502040204020203" pitchFamily="34" charset="0"/>
                <a:cs typeface="Segoe UI" panose="020B0502040204020203" pitchFamily="34" charset="0"/>
              </a:rPr>
              <a:t>SmartArt</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Insert a variety of icons to help your facts come to life.  Note: You can change the color of the icons by selecting the icon and then click on the </a:t>
            </a:r>
            <a:r>
              <a:rPr lang="en-US" b="1" i="0" dirty="0">
                <a:latin typeface="Segoe UI" panose="020B0502040204020203" pitchFamily="34" charset="0"/>
                <a:cs typeface="Segoe UI" panose="020B0502040204020203" pitchFamily="34" charset="0"/>
              </a:rPr>
              <a:t>Format</a:t>
            </a:r>
            <a:r>
              <a:rPr lang="en-US" i="0" dirty="0">
                <a:latin typeface="Segoe UI" panose="020B0502040204020203" pitchFamily="34" charset="0"/>
                <a:cs typeface="Segoe UI" panose="020B0502040204020203" pitchFamily="34" charset="0"/>
              </a:rPr>
              <a:t> tab and then </a:t>
            </a:r>
            <a:r>
              <a:rPr lang="en-US" b="1" i="0" dirty="0">
                <a:latin typeface="Segoe UI" panose="020B0502040204020203" pitchFamily="34" charset="0"/>
                <a:cs typeface="Segoe UI" panose="020B0502040204020203" pitchFamily="34" charset="0"/>
              </a:rPr>
              <a:t>Graphics Fill</a:t>
            </a:r>
            <a:r>
              <a:rPr lang="en-US" i="0" dirty="0">
                <a:latin typeface="Segoe UI" panose="020B0502040204020203" pitchFamily="34" charset="0"/>
                <a:cs typeface="Segoe UI" panose="020B0502040204020203" pitchFamily="34" charset="0"/>
              </a:rPr>
              <a:t>.  From there, you will choose a color from the list or choose </a:t>
            </a:r>
            <a:r>
              <a:rPr lang="en-US" b="1" i="0" dirty="0">
                <a:latin typeface="Segoe UI" panose="020B0502040204020203" pitchFamily="34" charset="0"/>
                <a:cs typeface="Segoe UI" panose="020B0502040204020203" pitchFamily="34" charset="0"/>
              </a:rPr>
              <a:t>More Fill Colors </a:t>
            </a:r>
            <a:r>
              <a:rPr lang="en-US" i="0" dirty="0">
                <a:latin typeface="Segoe UI" panose="020B0502040204020203" pitchFamily="34" charset="0"/>
                <a:cs typeface="Segoe UI" panose="020B0502040204020203" pitchFamily="34" charset="0"/>
              </a:rPr>
              <a:t>to give you more options.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Since this research presentation is a result of your hard work and searching, you want to make sure you support the claims or points in your presentation with facts from your research findings.  Make sure you give the author proper credit for helping you share your ideas.  If one of your sources has a video that is relevant to your topic, you can add the video as added support.  Keep in mind the length of the video and the amount of time you have for your presentation.  For a 5 minute speech, the video should be no longer than 30 seconds.  </a:t>
            </a:r>
          </a:p>
          <a:p>
            <a:endParaRPr lang="en-US" dirty="0">
              <a:latin typeface="Segoe UI" panose="020B0502040204020203" pitchFamily="34" charset="0"/>
              <a:cs typeface="Segoe UI" panose="020B0502040204020203" pitchFamily="34" charset="0"/>
            </a:endParaRPr>
          </a:p>
          <a:p>
            <a:r>
              <a:rPr lang="en-US" b="1" i="1" dirty="0">
                <a:latin typeface="Segoe UI" panose="020B0502040204020203" pitchFamily="34" charset="0"/>
                <a:cs typeface="Segoe UI" panose="020B0502040204020203" pitchFamily="34" charset="0"/>
              </a:rPr>
              <a:t>Questions to consider: </a:t>
            </a:r>
          </a:p>
          <a:p>
            <a:pPr marL="228600" indent="-228600">
              <a:buAutoNum type="arabicPeriod"/>
            </a:pPr>
            <a:r>
              <a:rPr lang="en-US" dirty="0">
                <a:latin typeface="Segoe UI" panose="020B0502040204020203" pitchFamily="34" charset="0"/>
                <a:cs typeface="Segoe UI" panose="020B0502040204020203" pitchFamily="34" charset="0"/>
              </a:rPr>
              <a:t>How will you state the author of the source?</a:t>
            </a:r>
          </a:p>
          <a:p>
            <a:pPr marL="228600" indent="-228600">
              <a:buAutoNum type="arabicPeriod"/>
            </a:pPr>
            <a:r>
              <a:rPr lang="en-US" dirty="0">
                <a:latin typeface="Segoe UI" panose="020B0502040204020203" pitchFamily="34" charset="0"/>
                <a:cs typeface="Segoe UI" panose="020B0502040204020203" pitchFamily="34" charset="0"/>
              </a:rPr>
              <a:t>Will you need to cite the source on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rPr>
              <a:t>What are some ways you can engage your audience so they feel like they are a part of the presentation?  Some ideas to consider is by taking a quick poll like: by a show of hands, how many of you think school uniforms are a way to cut down on bullying?  Another suggestion is to have them hold up a certain number of fingers to see if they agree or disagree.  Finally, you can share a story that the audience can relate to that makes them laugh.</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After all the applause, your audience may have some questions.  Be prepared to answer some of their questions by making a list of questions you think they might ask. You may also want to share the presentation with them by providing the link to your presentation, if they want more information.</a:t>
            </a:r>
          </a:p>
        </p:txBody>
      </p:sp>
      <p:sp>
        <p:nvSpPr>
          <p:cNvPr id="4" name="Slide Number Placeholder 3"/>
          <p:cNvSpPr>
            <a:spLocks noGrp="1"/>
          </p:cNvSpPr>
          <p:nvPr>
            <p:ph type="sldNum" sz="quarter" idx="10"/>
          </p:nvPr>
        </p:nvSpPr>
        <p:spPr/>
        <p:txBody>
          <a:bodyPr/>
          <a:lstStyle/>
          <a:p>
            <a:fld id="{BC849E9A-41F7-4779-A581-48A7C374A227}" type="slidenum">
              <a:rPr lang="en-US" smtClean="0"/>
              <a:pPr/>
              <a:t>9</a:t>
            </a:fld>
            <a:endParaRPr lang="en-US" dirty="0"/>
          </a:p>
        </p:txBody>
      </p:sp>
    </p:spTree>
    <p:extLst>
      <p:ext uri="{BB962C8B-B14F-4D97-AF65-F5344CB8AC3E}">
        <p14:creationId xmlns:p14="http://schemas.microsoft.com/office/powerpoint/2010/main" xmlns="" val="1335805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pPr/>
              <a:t>10</a:t>
            </a:fld>
            <a:endParaRPr lang="en-US" dirty="0"/>
          </a:p>
        </p:txBody>
      </p:sp>
    </p:spTree>
    <p:extLst>
      <p:ext uri="{BB962C8B-B14F-4D97-AF65-F5344CB8AC3E}">
        <p14:creationId xmlns:p14="http://schemas.microsoft.com/office/powerpoint/2010/main" xmlns=""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219456" y="146304"/>
            <a:ext cx="11753088"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618979" y="381001"/>
            <a:ext cx="109728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844800" y="2819400"/>
            <a:ext cx="8746979"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7416800" y="6509004"/>
            <a:ext cx="4003040" cy="274320"/>
          </a:xfrm>
        </p:spPr>
        <p:txBody>
          <a:bodyPr vert="horz" rtlCol="0"/>
          <a:lstStyle>
            <a:extLst/>
          </a:lstStyle>
          <a:p>
            <a:fld id="{DECF21A4-E71B-4D3A-AF45-E989C23A7BB1}" type="datetimeFigureOut">
              <a:rPr lang="en-US" smtClean="0"/>
              <a:pPr/>
              <a:t>8/5/2020</a:t>
            </a:fld>
            <a:endParaRPr lang="en-US" dirty="0"/>
          </a:p>
        </p:txBody>
      </p:sp>
      <p:sp>
        <p:nvSpPr>
          <p:cNvPr id="11" name="Slide Number Placeholder 10"/>
          <p:cNvSpPr>
            <a:spLocks noGrp="1"/>
          </p:cNvSpPr>
          <p:nvPr>
            <p:ph type="sldNum" sz="quarter" idx="11"/>
          </p:nvPr>
        </p:nvSpPr>
        <p:spPr>
          <a:xfrm>
            <a:off x="11518603" y="6509004"/>
            <a:ext cx="619051" cy="274320"/>
          </a:xfrm>
        </p:spPr>
        <p:txBody>
          <a:bodyPr vert="horz" rtlCol="0"/>
          <a:lstStyle>
            <a:lvl1pPr>
              <a:defRPr>
                <a:solidFill>
                  <a:schemeClr val="tx2">
                    <a:shade val="90000"/>
                  </a:schemeClr>
                </a:solidFill>
              </a:defRPr>
            </a:lvl1pPr>
            <a:extLst/>
          </a:lstStyle>
          <a:p>
            <a:fld id="{A6AF1B4E-90EC-4A51-B6E5-B702C054ECB0}" type="slidenum">
              <a:rPr lang="en-US" smtClean="0"/>
              <a:pPr/>
              <a:t>‹#›</a:t>
            </a:fld>
            <a:endParaRPr lang="en-US" dirty="0"/>
          </a:p>
        </p:txBody>
      </p:sp>
      <p:sp>
        <p:nvSpPr>
          <p:cNvPr id="12" name="Footer Placeholder 11"/>
          <p:cNvSpPr>
            <a:spLocks noGrp="1"/>
          </p:cNvSpPr>
          <p:nvPr>
            <p:ph type="ftr" sz="quarter" idx="12"/>
          </p:nvPr>
        </p:nvSpPr>
        <p:spPr>
          <a:xfrm>
            <a:off x="2133600" y="6509004"/>
            <a:ext cx="5209952" cy="274320"/>
          </a:xfrm>
        </p:spPr>
        <p:txBody>
          <a:bodyPr vert="horz" rtlCol="0"/>
          <a:lstStyle>
            <a:extLst/>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ECF21A4-E71B-4D3A-AF45-E989C23A7BB1}" type="datetimeFigureOut">
              <a:rPr lang="en-US" smtClean="0"/>
              <a:pPr/>
              <a:t>8/5/2020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6AF1B4E-90EC-4A51-B6E5-B702C054ECB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ECF21A4-E71B-4D3A-AF45-E989C23A7BB1}" type="datetimeFigureOut">
              <a:rPr lang="en-US" smtClean="0"/>
              <a:pPr/>
              <a:t>8/5/2020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6AF1B4E-90EC-4A51-B6E5-B702C054ECB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84523" y="1424588"/>
            <a:ext cx="10668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ECF21A4-E71B-4D3A-AF45-E989C23A7BB1}" type="datetimeFigureOut">
              <a:rPr lang="en-US" smtClean="0"/>
              <a:pPr/>
              <a:t>8/5/2020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6AF1B4E-90EC-4A51-B6E5-B702C054ECB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333504" y="3267456"/>
            <a:ext cx="987552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963168" y="498230"/>
            <a:ext cx="103632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3287713"/>
            <a:ext cx="103632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7416800" y="6513670"/>
            <a:ext cx="4003040" cy="274320"/>
          </a:xfrm>
        </p:spPr>
        <p:txBody>
          <a:bodyPr vert="horz" rtlCol="0"/>
          <a:lstStyle>
            <a:extLst/>
          </a:lstStyle>
          <a:p>
            <a:fld id="{DECF21A4-E71B-4D3A-AF45-E989C23A7BB1}" type="datetimeFigureOut">
              <a:rPr lang="en-US" smtClean="0"/>
              <a:pPr/>
              <a:t>8/5/2020</a:t>
            </a:fld>
            <a:endParaRPr lang="en-US" dirty="0"/>
          </a:p>
        </p:txBody>
      </p:sp>
      <p:sp>
        <p:nvSpPr>
          <p:cNvPr id="9" name="Slide Number Placeholder 8"/>
          <p:cNvSpPr>
            <a:spLocks noGrp="1"/>
          </p:cNvSpPr>
          <p:nvPr>
            <p:ph type="sldNum" sz="quarter" idx="11"/>
          </p:nvPr>
        </p:nvSpPr>
        <p:spPr>
          <a:xfrm>
            <a:off x="11518603" y="6513670"/>
            <a:ext cx="619051" cy="274320"/>
          </a:xfrm>
        </p:spPr>
        <p:txBody>
          <a:bodyPr vert="horz" rtlCol="0"/>
          <a:lstStyle>
            <a:lvl1pPr>
              <a:defRPr>
                <a:solidFill>
                  <a:schemeClr val="tx2">
                    <a:shade val="90000"/>
                  </a:schemeClr>
                </a:solidFill>
              </a:defRPr>
            </a:lvl1pPr>
            <a:extLst/>
          </a:lstStyle>
          <a:p>
            <a:fld id="{A6AF1B4E-90EC-4A51-B6E5-B702C054ECB0}" type="slidenum">
              <a:rPr lang="en-US" smtClean="0"/>
              <a:pPr/>
              <a:t>‹#›</a:t>
            </a:fld>
            <a:endParaRPr lang="en-US" dirty="0"/>
          </a:p>
        </p:txBody>
      </p:sp>
      <p:sp>
        <p:nvSpPr>
          <p:cNvPr id="10" name="Footer Placeholder 9"/>
          <p:cNvSpPr>
            <a:spLocks noGrp="1"/>
          </p:cNvSpPr>
          <p:nvPr>
            <p:ph type="ftr" sz="quarter" idx="12"/>
          </p:nvPr>
        </p:nvSpPr>
        <p:spPr>
          <a:xfrm>
            <a:off x="2133600" y="6513670"/>
            <a:ext cx="5209952" cy="274320"/>
          </a:xfrm>
        </p:spPr>
        <p:txBody>
          <a:bodyPr vert="horz" rtlCol="0"/>
          <a:lstStyle>
            <a:extLst/>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45920"/>
            <a:ext cx="53848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645920"/>
            <a:ext cx="53848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ECF21A4-E71B-4D3A-AF45-E989C23A7BB1}" type="datetimeFigureOut">
              <a:rPr lang="en-US" smtClean="0"/>
              <a:pPr/>
              <a:t>8/5/2020</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a:xfrm>
            <a:off x="11521440" y="6514568"/>
            <a:ext cx="619051" cy="274320"/>
          </a:xfrm>
        </p:spPr>
        <p:txBody>
          <a:bodyPr/>
          <a:lstStyle>
            <a:extLst/>
          </a:lstStyle>
          <a:p>
            <a:fld id="{A6AF1B4E-90EC-4A51-B6E5-B702C054ECB0}" type="slidenum">
              <a:rPr lang="en-US" smtClean="0"/>
              <a:pPr/>
              <a:t>‹#›</a:t>
            </a:fld>
            <a:endParaRPr lang="en-US" dirty="0"/>
          </a:p>
        </p:txBody>
      </p:sp>
      <p:sp>
        <p:nvSpPr>
          <p:cNvPr id="10" name="Rectangle 9"/>
          <p:cNvSpPr/>
          <p:nvPr/>
        </p:nvSpPr>
        <p:spPr>
          <a:xfrm>
            <a:off x="784523" y="1424588"/>
            <a:ext cx="10668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22325" y="2165216"/>
            <a:ext cx="499872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6400800" y="2165216"/>
            <a:ext cx="499872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609600" y="251948"/>
            <a:ext cx="109728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535113"/>
            <a:ext cx="5386917"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535113"/>
            <a:ext cx="5389033"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362201"/>
            <a:ext cx="5386917"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362201"/>
            <a:ext cx="5389033"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ECF21A4-E71B-4D3A-AF45-E989C23A7BB1}" type="datetimeFigureOut">
              <a:rPr lang="en-US" smtClean="0"/>
              <a:pPr/>
              <a:t>8/5/2020</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a:xfrm>
            <a:off x="11521440" y="6514568"/>
            <a:ext cx="619051" cy="274320"/>
          </a:xfrm>
        </p:spPr>
        <p:txBody>
          <a:bodyPr/>
          <a:lstStyle>
            <a:extLst/>
          </a:lstStyle>
          <a:p>
            <a:fld id="{A6AF1B4E-90EC-4A51-B6E5-B702C054ECB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53218"/>
            <a:ext cx="109728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ECF21A4-E71B-4D3A-AF45-E989C23A7BB1}" type="datetimeFigureOut">
              <a:rPr lang="en-US" smtClean="0"/>
              <a:pPr/>
              <a:t>8/5/2020</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A6AF1B4E-90EC-4A51-B6E5-B702C054ECB0}" type="slidenum">
              <a:rPr lang="en-US" smtClean="0"/>
              <a:pPr/>
              <a:t>‹#›</a:t>
            </a:fld>
            <a:endParaRPr lang="en-US" dirty="0"/>
          </a:p>
        </p:txBody>
      </p:sp>
      <p:sp>
        <p:nvSpPr>
          <p:cNvPr id="7" name="Rectangle 6"/>
          <p:cNvSpPr/>
          <p:nvPr/>
        </p:nvSpPr>
        <p:spPr>
          <a:xfrm>
            <a:off x="784523" y="1424588"/>
            <a:ext cx="10668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DECF21A4-E71B-4D3A-AF45-E989C23A7BB1}" type="datetimeFigureOut">
              <a:rPr lang="en-US" smtClean="0"/>
              <a:pPr/>
              <a:t>8/5/2020</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A6AF1B4E-90EC-4A51-B6E5-B702C054ECB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6743403" y="1057656"/>
            <a:ext cx="499872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6617515" y="304800"/>
            <a:ext cx="524256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617515" y="1107560"/>
            <a:ext cx="524256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04800" y="2209800"/>
            <a:ext cx="11555275"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7416800" y="6513670"/>
            <a:ext cx="4003040" cy="274320"/>
          </a:xfrm>
        </p:spPr>
        <p:txBody>
          <a:bodyPr vert="horz" rtlCol="0"/>
          <a:lstStyle>
            <a:extLst/>
          </a:lstStyle>
          <a:p>
            <a:fld id="{DECF21A4-E71B-4D3A-AF45-E989C23A7BB1}" type="datetimeFigureOut">
              <a:rPr lang="en-US" smtClean="0"/>
              <a:pPr/>
              <a:t>8/5/2020</a:t>
            </a:fld>
            <a:endParaRPr lang="en-US" dirty="0"/>
          </a:p>
        </p:txBody>
      </p:sp>
      <p:sp>
        <p:nvSpPr>
          <p:cNvPr id="10" name="Slide Number Placeholder 9"/>
          <p:cNvSpPr>
            <a:spLocks noGrp="1"/>
          </p:cNvSpPr>
          <p:nvPr>
            <p:ph type="sldNum" sz="quarter" idx="11"/>
          </p:nvPr>
        </p:nvSpPr>
        <p:spPr>
          <a:xfrm>
            <a:off x="11518603" y="6513670"/>
            <a:ext cx="619051" cy="274320"/>
          </a:xfrm>
        </p:spPr>
        <p:txBody>
          <a:bodyPr vert="horz" rtlCol="0"/>
          <a:lstStyle>
            <a:lvl1pPr>
              <a:defRPr>
                <a:solidFill>
                  <a:schemeClr val="tx2">
                    <a:shade val="90000"/>
                  </a:schemeClr>
                </a:solidFill>
              </a:defRPr>
            </a:lvl1pPr>
            <a:extLst/>
          </a:lstStyle>
          <a:p>
            <a:fld id="{A6AF1B4E-90EC-4A51-B6E5-B702C054ECB0}" type="slidenum">
              <a:rPr lang="en-US" smtClean="0"/>
              <a:pPr/>
              <a:t>‹#›</a:t>
            </a:fld>
            <a:endParaRPr lang="en-US" dirty="0"/>
          </a:p>
        </p:txBody>
      </p:sp>
      <p:sp>
        <p:nvSpPr>
          <p:cNvPr id="11" name="Footer Placeholder 10"/>
          <p:cNvSpPr>
            <a:spLocks noGrp="1"/>
          </p:cNvSpPr>
          <p:nvPr>
            <p:ph type="ftr" sz="quarter" idx="12"/>
          </p:nvPr>
        </p:nvSpPr>
        <p:spPr>
          <a:xfrm>
            <a:off x="2133600" y="6513670"/>
            <a:ext cx="5209952" cy="274320"/>
          </a:xfrm>
        </p:spPr>
        <p:txBody>
          <a:bodyPr vert="horz" rtlCol="0"/>
          <a:lstStyle>
            <a:extLst/>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53924" y="4724400"/>
            <a:ext cx="73152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4053924" y="5388937"/>
            <a:ext cx="73152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406400" y="249864"/>
            <a:ext cx="113792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7416800" y="6509004"/>
            <a:ext cx="4003040" cy="274320"/>
          </a:xfrm>
        </p:spPr>
        <p:txBody>
          <a:bodyPr vert="horz" rtlCol="0"/>
          <a:lstStyle>
            <a:extLst/>
          </a:lstStyle>
          <a:p>
            <a:fld id="{DECF21A4-E71B-4D3A-AF45-E989C23A7BB1}" type="datetimeFigureOut">
              <a:rPr lang="en-US" smtClean="0"/>
              <a:pPr/>
              <a:t>8/5/2020</a:t>
            </a:fld>
            <a:endParaRPr lang="en-US" dirty="0"/>
          </a:p>
        </p:txBody>
      </p:sp>
      <p:sp>
        <p:nvSpPr>
          <p:cNvPr id="9" name="Slide Number Placeholder 8"/>
          <p:cNvSpPr>
            <a:spLocks noGrp="1"/>
          </p:cNvSpPr>
          <p:nvPr>
            <p:ph type="sldNum" sz="quarter" idx="11"/>
          </p:nvPr>
        </p:nvSpPr>
        <p:spPr>
          <a:xfrm>
            <a:off x="11518603" y="6509004"/>
            <a:ext cx="619051" cy="274320"/>
          </a:xfrm>
        </p:spPr>
        <p:txBody>
          <a:bodyPr vert="horz" rtlCol="0"/>
          <a:lstStyle>
            <a:lvl1pPr>
              <a:defRPr>
                <a:solidFill>
                  <a:schemeClr val="tx2">
                    <a:shade val="90000"/>
                  </a:schemeClr>
                </a:solidFill>
              </a:defRPr>
            </a:lvl1pPr>
            <a:extLst/>
          </a:lstStyle>
          <a:p>
            <a:fld id="{A6AF1B4E-90EC-4A51-B6E5-B702C054ECB0}" type="slidenum">
              <a:rPr lang="en-US" smtClean="0"/>
              <a:pPr/>
              <a:t>‹#›</a:t>
            </a:fld>
            <a:endParaRPr lang="en-US" dirty="0"/>
          </a:p>
        </p:txBody>
      </p:sp>
      <p:sp>
        <p:nvSpPr>
          <p:cNvPr id="10" name="Footer Placeholder 9"/>
          <p:cNvSpPr>
            <a:spLocks noGrp="1"/>
          </p:cNvSpPr>
          <p:nvPr>
            <p:ph type="ftr" sz="quarter" idx="12"/>
          </p:nvPr>
        </p:nvSpPr>
        <p:spPr>
          <a:xfrm>
            <a:off x="2133600" y="6509004"/>
            <a:ext cx="5209952" cy="274320"/>
          </a:xfrm>
        </p:spPr>
        <p:txBody>
          <a:bodyPr vert="horz" rtlCol="0"/>
          <a:lstStyle>
            <a:extLst/>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219456" y="147085"/>
            <a:ext cx="11747795"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727200" y="6400800"/>
            <a:ext cx="5616352"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en-US" dirty="0"/>
          </a:p>
        </p:txBody>
      </p:sp>
      <p:sp>
        <p:nvSpPr>
          <p:cNvPr id="14" name="Date Placeholder 13"/>
          <p:cNvSpPr>
            <a:spLocks noGrp="1"/>
          </p:cNvSpPr>
          <p:nvPr>
            <p:ph type="dt" sz="half" idx="2"/>
          </p:nvPr>
        </p:nvSpPr>
        <p:spPr>
          <a:xfrm>
            <a:off x="7416800" y="6400800"/>
            <a:ext cx="400304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DECF21A4-E71B-4D3A-AF45-E989C23A7BB1}" type="datetimeFigureOut">
              <a:rPr lang="en-US" smtClean="0"/>
              <a:pPr/>
              <a:t>8/5/2020</a:t>
            </a:fld>
            <a:endParaRPr lang="en-US" dirty="0"/>
          </a:p>
        </p:txBody>
      </p:sp>
      <p:sp>
        <p:nvSpPr>
          <p:cNvPr id="23" name="Slide Number Placeholder 22"/>
          <p:cNvSpPr>
            <a:spLocks noGrp="1"/>
          </p:cNvSpPr>
          <p:nvPr>
            <p:ph type="sldNum" sz="quarter" idx="4"/>
          </p:nvPr>
        </p:nvSpPr>
        <p:spPr>
          <a:xfrm>
            <a:off x="11518603" y="6514568"/>
            <a:ext cx="619051"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A6AF1B4E-90EC-4A51-B6E5-B702C054ECB0}" type="slidenum">
              <a:rPr lang="en-US" smtClean="0"/>
              <a:pPr/>
              <a:t>‹#›</a:t>
            </a:fld>
            <a:endParaRPr lang="en-US" dirty="0"/>
          </a:p>
        </p:txBody>
      </p:sp>
      <p:sp>
        <p:nvSpPr>
          <p:cNvPr id="22" name="Title Placeholder 21"/>
          <p:cNvSpPr>
            <a:spLocks noGrp="1"/>
          </p:cNvSpPr>
          <p:nvPr>
            <p:ph type="title"/>
          </p:nvPr>
        </p:nvSpPr>
        <p:spPr>
          <a:xfrm>
            <a:off x="609600" y="253536"/>
            <a:ext cx="109728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46237"/>
            <a:ext cx="109728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SVM_(company)"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lix.tiss.edu/curriculum/mathematics/" TargetMode="External"/><Relationship Id="rId5" Type="http://schemas.openxmlformats.org/officeDocument/2006/relationships/image" Target="../media/image3.png"/><Relationship Id="rId10" Type="http://schemas.openxmlformats.org/officeDocument/2006/relationships/hyperlink" Target="http://sitn.hms.harvard.edu/uncategorized/2020/fairness-machine-learning/" TargetMode="External"/><Relationship Id="rId4" Type="http://schemas.openxmlformats.org/officeDocument/2006/relationships/image" Target="../media/image2.sv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5.png"/><Relationship Id="rId10" Type="http://schemas.openxmlformats.org/officeDocument/2006/relationships/image" Target="../media/image2.svg"/><Relationship Id="rId4" Type="http://schemas.openxmlformats.org/officeDocument/2006/relationships/image" Target="../media/image18.sv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en.wikipedia.org/wiki/Support_vector_machin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61AC0E-7195-4ACF-AA0A-5E2923A987F7}"/>
              </a:ext>
            </a:extLst>
          </p:cNvPr>
          <p:cNvSpPr>
            <a:spLocks noGrp="1"/>
          </p:cNvSpPr>
          <p:nvPr>
            <p:ph type="ctrTitle"/>
          </p:nvPr>
        </p:nvSpPr>
        <p:spPr>
          <a:xfrm>
            <a:off x="4579863" y="4241215"/>
            <a:ext cx="8677795" cy="1363215"/>
          </a:xfrm>
        </p:spPr>
        <p:txBody>
          <a:bodyPr anchor="t">
            <a:noAutofit/>
          </a:bodyPr>
          <a:lstStyle/>
          <a:p>
            <a:pPr algn="l"/>
            <a:r>
              <a:rPr lang="en-US" sz="5400" b="1" dirty="0">
                <a:effectLst>
                  <a:outerShdw blurRad="38100" dist="38100" dir="2700000" algn="tl">
                    <a:srgbClr val="000000">
                      <a:alpha val="43137"/>
                    </a:srgbClr>
                  </a:outerShdw>
                </a:effectLst>
                <a:latin typeface="Elephant" panose="02020904090505020303" pitchFamily="18" charset="0"/>
                <a:cs typeface="Segoe UI" panose="020B0502040204020203" pitchFamily="34" charset="0"/>
              </a:rPr>
              <a:t>Support      Vector</a:t>
            </a:r>
            <a:br>
              <a:rPr lang="en-US" sz="5400" b="1" dirty="0">
                <a:effectLst>
                  <a:outerShdw blurRad="38100" dist="38100" dir="2700000" algn="tl">
                    <a:srgbClr val="000000">
                      <a:alpha val="43137"/>
                    </a:srgbClr>
                  </a:outerShdw>
                </a:effectLst>
                <a:latin typeface="Elephant" panose="02020904090505020303" pitchFamily="18" charset="0"/>
                <a:cs typeface="Segoe UI" panose="020B0502040204020203" pitchFamily="34" charset="0"/>
              </a:rPr>
            </a:br>
            <a:r>
              <a:rPr lang="en-US" sz="5400" b="1" dirty="0">
                <a:effectLst>
                  <a:outerShdw blurRad="38100" dist="38100" dir="2700000" algn="tl">
                    <a:srgbClr val="000000">
                      <a:alpha val="43137"/>
                    </a:srgbClr>
                  </a:outerShdw>
                </a:effectLst>
                <a:latin typeface="Elephant" panose="02020904090505020303" pitchFamily="18" charset="0"/>
                <a:cs typeface="Segoe UI" panose="020B0502040204020203" pitchFamily="34" charset="0"/>
              </a:rPr>
              <a:t>           Machine</a:t>
            </a:r>
          </a:p>
        </p:txBody>
      </p:sp>
      <p:sp>
        <p:nvSpPr>
          <p:cNvPr id="3" name="Subtitle 2">
            <a:extLst>
              <a:ext uri="{FF2B5EF4-FFF2-40B4-BE49-F238E27FC236}">
                <a16:creationId xmlns:a16="http://schemas.microsoft.com/office/drawing/2014/main" xmlns="" id="{814253EE-4FA2-4843-BE27-C7D5B08FFB81}"/>
              </a:ext>
            </a:extLst>
          </p:cNvPr>
          <p:cNvSpPr>
            <a:spLocks noGrp="1"/>
          </p:cNvSpPr>
          <p:nvPr>
            <p:ph type="subTitle" idx="1"/>
          </p:nvPr>
        </p:nvSpPr>
        <p:spPr>
          <a:xfrm>
            <a:off x="8320637" y="6032769"/>
            <a:ext cx="5609219" cy="576738"/>
          </a:xfrm>
        </p:spPr>
        <p:txBody>
          <a:bodyPr anchor="b">
            <a:normAutofit/>
          </a:bodyPr>
          <a:lstStyle/>
          <a:p>
            <a:pPr algn="l"/>
            <a:r>
              <a:rPr lang="en-US" sz="2000" dirty="0">
                <a:latin typeface="Franklin Gothic Book" panose="020B0503020102020204" pitchFamily="34" charset="0"/>
              </a:rPr>
              <a:t>A Supervised Learning model</a:t>
            </a:r>
          </a:p>
        </p:txBody>
      </p:sp>
      <p:sp>
        <p:nvSpPr>
          <p:cNvPr id="29" name="Freeform: Shape 28">
            <a:extLst>
              <a:ext uri="{FF2B5EF4-FFF2-40B4-BE49-F238E27FC236}">
                <a16:creationId xmlns:a16="http://schemas.microsoft.com/office/drawing/2014/main" xmlns="" id="{F6E384F5-137A-40B1-97F0-694CC6ECD5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xmlns="" id="{EBA87361-6D30-46E4-834B-719CF59055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xmlns="" id="{9DBC4630-03DA-474F-BBCB-BA3AE6B31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xmlns="" id="{D89DB1C0-FEEC-4CB6-88B2-F9C5562E09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xmlns="" id="{93E427C7-0218-4592-82DA-2431E4BF8756}"/>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xmlns="" id="{78418A25-6EAC-4140-BFE6-284E1925B5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xmlns="" id="{08163D1C-ED91-4D5F-A33B-CF1256B27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xmlns="" id="{EB71843F-0A0B-4317-B205-4B0A0B97C0FD}"/>
              </a:ext>
            </a:extLst>
          </p:cNvPr>
          <p:cNvPicPr>
            <a:picLocks noChangeAspect="1"/>
          </p:cNvPicPr>
          <p:nvPr/>
        </p:nvPicPr>
        <p:blipFill>
          <a:blip r:embed="rId5" cstate="print">
            <a:extLst>
              <a:ext uri="{28A0092B-C50C-407E-A947-70E740481C1C}">
                <a14:useLocalDpi xmlns:a14="http://schemas.microsoft.com/office/drawing/2010/main" xmlns="" val="0"/>
              </a:ext>
              <a:ext uri="{837473B0-CC2E-450A-ABE3-18F120FF3D39}">
                <a1611:picAttrSrcUrl xmlns:a1611="http://schemas.microsoft.com/office/drawing/2016/11/main" xmlns="" r:id="rId6"/>
              </a:ext>
            </a:extLst>
          </a:blip>
          <a:srcRect/>
          <a:stretch/>
        </p:blipFill>
        <p:spPr>
          <a:xfrm>
            <a:off x="5980302" y="1293093"/>
            <a:ext cx="1827742" cy="1827742"/>
          </a:xfrm>
          <a:prstGeom prst="rect">
            <a:avLst/>
          </a:prstGeom>
        </p:spPr>
      </p:pic>
      <p:pic>
        <p:nvPicPr>
          <p:cNvPr id="7" name="Graphic 6">
            <a:extLst>
              <a:ext uri="{FF2B5EF4-FFF2-40B4-BE49-F238E27FC236}">
                <a16:creationId xmlns:a16="http://schemas.microsoft.com/office/drawing/2014/main" xmlns="" id="{2696A1A4-8E43-47F6-A6DC-A9ADAB053D8B}"/>
              </a:ext>
            </a:extLst>
          </p:cNvPr>
          <p:cNvPicPr>
            <a:picLocks noChangeAspect="1"/>
          </p:cNvPicPr>
          <p:nvPr/>
        </p:nvPicPr>
        <p:blipFill>
          <a:blip r:embed="rId7">
            <a:extLst>
              <a:ext uri="{28A0092B-C50C-407E-A947-70E740481C1C}">
                <a14:useLocalDpi xmlns:a14="http://schemas.microsoft.com/office/drawing/2010/main" xmlns="" val="0"/>
              </a:ext>
              <a:ext uri="{837473B0-CC2E-450A-ABE3-18F120FF3D39}">
                <a1611:picAttrSrcUrl xmlns:a1611="http://schemas.microsoft.com/office/drawing/2016/11/main" xmlns="" r:id="rId8"/>
              </a:ext>
            </a:extLst>
          </a:blip>
          <a:srcRect/>
          <a:stretch/>
        </p:blipFill>
        <p:spPr>
          <a:xfrm>
            <a:off x="130924" y="4158755"/>
            <a:ext cx="2594886" cy="1520823"/>
          </a:xfrm>
          <a:prstGeom prst="rect">
            <a:avLst/>
          </a:prstGeom>
        </p:spPr>
      </p:pic>
      <p:sp>
        <p:nvSpPr>
          <p:cNvPr id="41" name="Freeform: Shape 40">
            <a:extLst>
              <a:ext uri="{FF2B5EF4-FFF2-40B4-BE49-F238E27FC236}">
                <a16:creationId xmlns:a16="http://schemas.microsoft.com/office/drawing/2014/main" xmlns="" id="{31103AB2-C090-458F-B752-294F23AFA8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xmlns="" id="{83D471F3-782A-4BA1-9CAB-FF5CDF0A75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a:extLst>
              <a:ext uri="{FF2B5EF4-FFF2-40B4-BE49-F238E27FC236}">
                <a16:creationId xmlns:a16="http://schemas.microsoft.com/office/drawing/2014/main" xmlns="" id="{18A239E6-97C0-4A74-8E7A-C9FD39A8C92C}"/>
              </a:ext>
            </a:extLst>
          </p:cNvPr>
          <p:cNvPicPr>
            <a:picLocks noChangeAspect="1"/>
          </p:cNvPicPr>
          <p:nvPr/>
        </p:nvPicPr>
        <p:blipFill>
          <a:blip r:embed="rId9">
            <a:extLst>
              <a:ext uri="{28A0092B-C50C-407E-A947-70E740481C1C}">
                <a14:useLocalDpi xmlns:a14="http://schemas.microsoft.com/office/drawing/2010/main" xmlns="" val="0"/>
              </a:ext>
              <a:ext uri="{837473B0-CC2E-450A-ABE3-18F120FF3D39}">
                <a1611:picAttrSrcUrl xmlns:a1611="http://schemas.microsoft.com/office/drawing/2016/11/main" xmlns="" r:id="rId10"/>
              </a:ext>
            </a:extLst>
          </a:blip>
          <a:srcRect/>
          <a:stretch/>
        </p:blipFill>
        <p:spPr>
          <a:xfrm>
            <a:off x="9354637" y="589220"/>
            <a:ext cx="2837363" cy="1815912"/>
          </a:xfrm>
          <a:prstGeom prst="rect">
            <a:avLst/>
          </a:prstGeom>
        </p:spPr>
      </p:pic>
    </p:spTree>
    <p:extLst>
      <p:ext uri="{BB962C8B-B14F-4D97-AF65-F5344CB8AC3E}">
        <p14:creationId xmlns:p14="http://schemas.microsoft.com/office/powerpoint/2010/main" xmlns="" val="3223989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xmlns="" id="{18A239E6-97C0-4A74-8E7A-C9FD39A8C92C}"/>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xmlns="" id="{DFDA47BC-3069-47F5-8257-24B3B1F76A0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xmlns="" id="{EB71843F-0A0B-4317-B205-4B0A0B97C0FD}"/>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xmlns="" id="{942B920A-73AD-402A-8EEF-B88E1A9398B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xmlns="" id="{2696A1A4-8E43-47F6-A6DC-A9ADAB053D8B}"/>
              </a:ext>
            </a:extLst>
          </p:cNvPr>
          <p:cNvPicPr>
            <a:picLocks noChangeAspect="1"/>
          </p:cNvPicPr>
          <p:nvPr/>
        </p:nvPicPr>
        <p:blipFill>
          <a:blip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xmlns="" id="{00C9EB70-BC82-414A-BF8D-AD7FC672761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xmlns="" id="{93E427C7-0218-4592-82DA-2431E4BF8756}"/>
              </a:ext>
            </a:extLst>
          </p:cNvPr>
          <p:cNvPicPr>
            <a:picLocks noChangeAspect="1"/>
          </p:cNvPicPr>
          <p:nvPr/>
        </p:nvPicPr>
        <p:blipFill>
          <a:blip r:embed="rId9">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xmlns="" id="{7AE95D8F-9825-4222-8846-E3461598CC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Research Presentation End</a:t>
            </a:r>
          </a:p>
        </p:txBody>
      </p:sp>
      <p:sp>
        <p:nvSpPr>
          <p:cNvPr id="3" name="Subtitle 2">
            <a:extLst>
              <a:ext uri="{FF2B5EF4-FFF2-40B4-BE49-F238E27FC236}">
                <a16:creationId xmlns:a16="http://schemas.microsoft.com/office/drawing/2014/main" xmlns="" id="{814253EE-4FA2-4843-BE27-C7D5B08FFB81}"/>
              </a:ext>
            </a:extLst>
          </p:cNvPr>
          <p:cNvSpPr>
            <a:spLocks noGrp="1"/>
          </p:cNvSpPr>
          <p:nvPr>
            <p:ph type="subTitle" idx="1"/>
          </p:nvPr>
        </p:nvSpPr>
        <p:spPr>
          <a:xfrm>
            <a:off x="1339362" y="5815698"/>
            <a:ext cx="9144000" cy="420001"/>
          </a:xfrm>
        </p:spPr>
        <p:txBody>
          <a:bodyPr>
            <a:normAutofit/>
          </a:bodyPr>
          <a:lstStyle/>
          <a:p>
            <a:endParaRPr lang="en-US" sz="2000" dirty="0">
              <a:solidFill>
                <a:srgbClr val="E7E6E6"/>
              </a:solidFill>
              <a:latin typeface="Segoe UI" panose="020B0502040204020203" pitchFamily="34" charset="0"/>
              <a:cs typeface="Segoe UI" panose="020B0502040204020203" pitchFamily="34" charset="0"/>
            </a:endParaRPr>
          </a:p>
        </p:txBody>
      </p:sp>
      <p:cxnSp>
        <p:nvCxnSpPr>
          <p:cNvPr id="24" name="Straight Connector 23">
            <a:extLst>
              <a:ext uri="{FF2B5EF4-FFF2-40B4-BE49-F238E27FC236}">
                <a16:creationId xmlns:a16="http://schemas.microsoft.com/office/drawing/2014/main" xmlns="" id="{3217665F-0036-444A-8D4A-33AF36A36A4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7296887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2C824B-4279-4D47-92DD-71F5353FAA23}"/>
              </a:ext>
            </a:extLst>
          </p:cNvPr>
          <p:cNvSpPr>
            <a:spLocks noGrp="1"/>
          </p:cNvSpPr>
          <p:nvPr>
            <p:ph type="title"/>
          </p:nvPr>
        </p:nvSpPr>
        <p:spPr>
          <a:xfrm>
            <a:off x="146148" y="-70186"/>
            <a:ext cx="10515600" cy="1325563"/>
          </a:xfrm>
        </p:spPr>
        <p:txBody>
          <a:bodyPr/>
          <a:lstStyle/>
          <a:p>
            <a:r>
              <a:rPr lang="en-US" dirty="0">
                <a:latin typeface="Elephant" panose="02020904090505020303" pitchFamily="18" charset="0"/>
                <a:cs typeface="Segoe UI" panose="020B0502040204020203" pitchFamily="34" charset="0"/>
              </a:rPr>
              <a:t>Introduction :</a:t>
            </a:r>
          </a:p>
        </p:txBody>
      </p:sp>
      <p:pic>
        <p:nvPicPr>
          <p:cNvPr id="10" name="Picture 9">
            <a:extLst>
              <a:ext uri="{FF2B5EF4-FFF2-40B4-BE49-F238E27FC236}">
                <a16:creationId xmlns:a16="http://schemas.microsoft.com/office/drawing/2014/main" xmlns="" id="{419E0FBE-FE08-47DA-BCC7-6223582A71FD}"/>
              </a:ext>
            </a:extLst>
          </p:cNvPr>
          <p:cNvPicPr>
            <a:picLocks noChangeAspect="1"/>
          </p:cNvPicPr>
          <p:nvPr/>
        </p:nvPicPr>
        <p:blipFill>
          <a:blip r:embed="rId3" cstate="print">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tretch>
            <a:fillRect/>
          </a:stretch>
        </p:blipFill>
        <p:spPr>
          <a:xfrm>
            <a:off x="8547878" y="1255377"/>
            <a:ext cx="3224184" cy="2788919"/>
          </a:xfrm>
          <a:prstGeom prst="rect">
            <a:avLst/>
          </a:prstGeom>
        </p:spPr>
      </p:pic>
      <p:sp>
        <p:nvSpPr>
          <p:cNvPr id="12" name="TextBox 11">
            <a:extLst>
              <a:ext uri="{FF2B5EF4-FFF2-40B4-BE49-F238E27FC236}">
                <a16:creationId xmlns:a16="http://schemas.microsoft.com/office/drawing/2014/main" xmlns="" id="{8B35DC52-7437-4CDA-B7FD-6EAB6A15C941}"/>
              </a:ext>
            </a:extLst>
          </p:cNvPr>
          <p:cNvSpPr txBox="1"/>
          <p:nvPr/>
        </p:nvSpPr>
        <p:spPr>
          <a:xfrm>
            <a:off x="283308" y="1255377"/>
            <a:ext cx="8157890" cy="5139869"/>
          </a:xfrm>
          <a:prstGeom prst="rect">
            <a:avLst/>
          </a:prstGeom>
          <a:noFill/>
        </p:spPr>
        <p:txBody>
          <a:bodyPr wrap="square" rtlCol="0">
            <a:spAutoFit/>
          </a:bodyPr>
          <a:lstStyle/>
          <a:p>
            <a:r>
              <a:rPr lang="en-US" sz="2800" dirty="0"/>
              <a:t>Support Vector Machines (SVMs) are a set of supervised learning methods which learn from the dataset and can be used for both regression and classification.</a:t>
            </a:r>
          </a:p>
          <a:p>
            <a:endParaRPr lang="en-US" sz="2800" dirty="0"/>
          </a:p>
          <a:p>
            <a:endParaRPr lang="en-US" sz="2400" dirty="0"/>
          </a:p>
          <a:p>
            <a:endParaRPr lang="en-US" sz="2400" dirty="0"/>
          </a:p>
          <a:p>
            <a:r>
              <a:rPr lang="en-US" sz="2800" dirty="0"/>
              <a:t>An SVM is a kind of </a:t>
            </a:r>
            <a:r>
              <a:rPr lang="en-US" sz="2800" b="1" dirty="0"/>
              <a:t>large-margin classifier:</a:t>
            </a:r>
            <a:r>
              <a:rPr lang="en-US" sz="2800" dirty="0"/>
              <a:t> it is a vector space based machine  learning method where the goal is to find a </a:t>
            </a:r>
            <a:r>
              <a:rPr lang="en-US" sz="2800" b="1" dirty="0"/>
              <a:t>decision boundary</a:t>
            </a:r>
            <a:r>
              <a:rPr lang="en-US" sz="2800" dirty="0"/>
              <a:t> between two classes that is maximally far from any point in the training data.</a:t>
            </a:r>
          </a:p>
        </p:txBody>
      </p:sp>
    </p:spTree>
    <p:extLst>
      <p:ext uri="{BB962C8B-B14F-4D97-AF65-F5344CB8AC3E}">
        <p14:creationId xmlns:p14="http://schemas.microsoft.com/office/powerpoint/2010/main" xmlns="" val="153491007"/>
      </p:ext>
    </p:extLst>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xmlns="" id="{64BD0A42-B011-4DBF-B5CD-6718A97E3C70}"/>
              </a:ext>
            </a:extLst>
          </p:cNvPr>
          <p:cNvSpPr>
            <a:spLocks noGrp="1"/>
          </p:cNvSpPr>
          <p:nvPr>
            <p:ph type="title"/>
          </p:nvPr>
        </p:nvSpPr>
        <p:spPr/>
        <p:txBody>
          <a:bodyPr/>
          <a:lstStyle/>
          <a:p>
            <a:r>
              <a:rPr lang="en-US" dirty="0"/>
              <a:t>Slide 3</a:t>
            </a:r>
          </a:p>
        </p:txBody>
      </p:sp>
      <p:sp>
        <p:nvSpPr>
          <p:cNvPr id="9" name="TextBox 8">
            <a:extLst>
              <a:ext uri="{FF2B5EF4-FFF2-40B4-BE49-F238E27FC236}">
                <a16:creationId xmlns:a16="http://schemas.microsoft.com/office/drawing/2014/main" xmlns="" id="{CE5CF58C-469E-4477-ADAB-F3DDE96BFE4C}"/>
              </a:ext>
            </a:extLst>
          </p:cNvPr>
          <p:cNvSpPr txBox="1"/>
          <p:nvPr/>
        </p:nvSpPr>
        <p:spPr>
          <a:xfrm>
            <a:off x="243840" y="213360"/>
            <a:ext cx="8442960" cy="923330"/>
          </a:xfrm>
          <a:prstGeom prst="rect">
            <a:avLst/>
          </a:prstGeom>
          <a:noFill/>
        </p:spPr>
        <p:txBody>
          <a:bodyPr wrap="square" rtlCol="0">
            <a:spAutoFit/>
          </a:bodyPr>
          <a:lstStyle/>
          <a:p>
            <a:r>
              <a:rPr lang="en-US" sz="5400" dirty="0">
                <a:latin typeface="Elephant" panose="02020904090505020303" pitchFamily="18" charset="0"/>
              </a:rPr>
              <a:t>Support Vector </a:t>
            </a:r>
          </a:p>
        </p:txBody>
      </p:sp>
      <p:sp>
        <p:nvSpPr>
          <p:cNvPr id="10" name="TextBox 9">
            <a:extLst>
              <a:ext uri="{FF2B5EF4-FFF2-40B4-BE49-F238E27FC236}">
                <a16:creationId xmlns:a16="http://schemas.microsoft.com/office/drawing/2014/main" xmlns="" id="{E7ECF837-F5E8-4272-AC1C-69BB0A735FA5}"/>
              </a:ext>
            </a:extLst>
          </p:cNvPr>
          <p:cNvSpPr txBox="1"/>
          <p:nvPr/>
        </p:nvSpPr>
        <p:spPr>
          <a:xfrm>
            <a:off x="137160" y="1366897"/>
            <a:ext cx="11126636" cy="2062103"/>
          </a:xfrm>
          <a:prstGeom prst="rect">
            <a:avLst/>
          </a:prstGeom>
          <a:noFill/>
        </p:spPr>
        <p:txBody>
          <a:bodyPr wrap="none" rtlCol="0">
            <a:spAutoFit/>
          </a:bodyPr>
          <a:lstStyle/>
          <a:p>
            <a:r>
              <a:rPr lang="en-US" sz="3200" dirty="0"/>
              <a:t> The term Support Vectors refers to the </a:t>
            </a:r>
            <a:r>
              <a:rPr lang="en-US" sz="3200" b="1" dirty="0"/>
              <a:t>co-ordinates of individual</a:t>
            </a:r>
          </a:p>
          <a:p>
            <a:r>
              <a:rPr lang="en-US" sz="3200" b="1" dirty="0"/>
              <a:t> observation</a:t>
            </a:r>
            <a:r>
              <a:rPr lang="en-US" sz="3200" dirty="0"/>
              <a:t>. </a:t>
            </a:r>
          </a:p>
          <a:p>
            <a:r>
              <a:rPr lang="en-US" sz="3200" dirty="0"/>
              <a:t>Support Vector Machine is a frontier which best segregates </a:t>
            </a:r>
          </a:p>
          <a:p>
            <a:r>
              <a:rPr lang="en-US" sz="3200" dirty="0"/>
              <a:t>the two classes using a </a:t>
            </a:r>
            <a:r>
              <a:rPr lang="en-US" sz="3200" b="1" dirty="0"/>
              <a:t>hyperplane/ line.</a:t>
            </a:r>
            <a:endParaRPr lang="en-US" sz="3200" dirty="0"/>
          </a:p>
        </p:txBody>
      </p:sp>
      <p:pic>
        <p:nvPicPr>
          <p:cNvPr id="14" name="Picture 13">
            <a:extLst>
              <a:ext uri="{FF2B5EF4-FFF2-40B4-BE49-F238E27FC236}">
                <a16:creationId xmlns:a16="http://schemas.microsoft.com/office/drawing/2014/main" xmlns="" id="{17A3296D-BED6-488E-92E6-DD220DC19FA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892208" y="3429000"/>
            <a:ext cx="8821511" cy="3215640"/>
          </a:xfrm>
          <a:prstGeom prst="rect">
            <a:avLst/>
          </a:prstGeom>
        </p:spPr>
      </p:pic>
    </p:spTree>
    <p:extLst>
      <p:ext uri="{BB962C8B-B14F-4D97-AF65-F5344CB8AC3E}">
        <p14:creationId xmlns:p14="http://schemas.microsoft.com/office/powerpoint/2010/main" xmlns="" val="2127580902"/>
      </p:ext>
    </p:extLst>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718BCFC6-5F22-4E58-BE45-5502C0EA1ECF}"/>
              </a:ext>
            </a:extLst>
          </p:cNvPr>
          <p:cNvSpPr txBox="1"/>
          <p:nvPr/>
        </p:nvSpPr>
        <p:spPr>
          <a:xfrm>
            <a:off x="396240" y="243840"/>
            <a:ext cx="9951720" cy="707886"/>
          </a:xfrm>
          <a:prstGeom prst="rect">
            <a:avLst/>
          </a:prstGeom>
          <a:noFill/>
        </p:spPr>
        <p:txBody>
          <a:bodyPr wrap="square" rtlCol="0">
            <a:spAutoFit/>
          </a:bodyPr>
          <a:lstStyle/>
          <a:p>
            <a:r>
              <a:rPr lang="en-US" sz="4000" dirty="0">
                <a:latin typeface="Elephant" panose="02020904090505020303" pitchFamily="18" charset="0"/>
              </a:rPr>
              <a:t>Working of Support Vector Machine </a:t>
            </a:r>
          </a:p>
        </p:txBody>
      </p:sp>
      <p:sp>
        <p:nvSpPr>
          <p:cNvPr id="11" name="Rectangle 10">
            <a:extLst>
              <a:ext uri="{FF2B5EF4-FFF2-40B4-BE49-F238E27FC236}">
                <a16:creationId xmlns:a16="http://schemas.microsoft.com/office/drawing/2014/main" xmlns="" id="{E4E3655D-E749-41A1-A250-8FEBB9331A91}"/>
              </a:ext>
            </a:extLst>
          </p:cNvPr>
          <p:cNvSpPr/>
          <p:nvPr/>
        </p:nvSpPr>
        <p:spPr>
          <a:xfrm>
            <a:off x="297180" y="1097786"/>
            <a:ext cx="10149840" cy="3046988"/>
          </a:xfrm>
          <a:prstGeom prst="rect">
            <a:avLst/>
          </a:prstGeom>
        </p:spPr>
        <p:txBody>
          <a:bodyPr wrap="square">
            <a:spAutoFit/>
          </a:bodyPr>
          <a:lstStyle/>
          <a:p>
            <a:r>
              <a:rPr lang="en-US" sz="3200" dirty="0">
                <a:solidFill>
                  <a:srgbClr val="292929"/>
                </a:solidFill>
                <a:latin typeface="medium-content-serif-font"/>
              </a:rPr>
              <a:t>An SVM model is a </a:t>
            </a:r>
            <a:r>
              <a:rPr lang="en-US" sz="3200" b="1" dirty="0">
                <a:solidFill>
                  <a:srgbClr val="292929"/>
                </a:solidFill>
                <a:latin typeface="medium-content-serif-font"/>
              </a:rPr>
              <a:t>representation of the examples as points in space</a:t>
            </a:r>
            <a:r>
              <a:rPr lang="en-US" sz="3200" dirty="0">
                <a:solidFill>
                  <a:srgbClr val="292929"/>
                </a:solidFill>
                <a:latin typeface="medium-content-serif-font"/>
              </a:rPr>
              <a:t>, mapped so that the examples of the separate categories are </a:t>
            </a:r>
            <a:r>
              <a:rPr lang="en-US" sz="3200" b="1" dirty="0">
                <a:solidFill>
                  <a:srgbClr val="292929"/>
                </a:solidFill>
                <a:latin typeface="medium-content-serif-font"/>
              </a:rPr>
              <a:t>divided by a clear gap that is as wide as possible</a:t>
            </a:r>
            <a:r>
              <a:rPr lang="en-US" sz="3200" dirty="0">
                <a:solidFill>
                  <a:srgbClr val="292929"/>
                </a:solidFill>
                <a:latin typeface="medium-content-serif-font"/>
              </a:rPr>
              <a:t>. New examples are then mapped into that same space and predicted to belong to a category based on which side of the gap they fall.</a:t>
            </a:r>
            <a:endParaRPr lang="en-US" sz="3200" dirty="0"/>
          </a:p>
        </p:txBody>
      </p:sp>
      <p:pic>
        <p:nvPicPr>
          <p:cNvPr id="13" name="Picture 12">
            <a:extLst>
              <a:ext uri="{FF2B5EF4-FFF2-40B4-BE49-F238E27FC236}">
                <a16:creationId xmlns:a16="http://schemas.microsoft.com/office/drawing/2014/main" xmlns="" id="{D7DFBB20-D3BB-48C0-BF98-7AA5B5C9F22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72100" y="3485198"/>
            <a:ext cx="6742748" cy="3372802"/>
          </a:xfrm>
          <a:prstGeom prst="rect">
            <a:avLst/>
          </a:prstGeom>
        </p:spPr>
      </p:pic>
    </p:spTree>
    <p:extLst>
      <p:ext uri="{BB962C8B-B14F-4D97-AF65-F5344CB8AC3E}">
        <p14:creationId xmlns:p14="http://schemas.microsoft.com/office/powerpoint/2010/main" xmlns="" val="381659708"/>
      </p:ext>
    </p:extLst>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E423DA5-809D-4B25-AF87-EF299B5C983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1000" y="1895475"/>
            <a:ext cx="5715000" cy="4286250"/>
          </a:xfrm>
          <a:prstGeom prst="rect">
            <a:avLst/>
          </a:prstGeom>
        </p:spPr>
      </p:pic>
      <p:sp>
        <p:nvSpPr>
          <p:cNvPr id="12" name="TextBox 11">
            <a:extLst>
              <a:ext uri="{FF2B5EF4-FFF2-40B4-BE49-F238E27FC236}">
                <a16:creationId xmlns:a16="http://schemas.microsoft.com/office/drawing/2014/main" xmlns="" id="{EF6C280B-3C58-4195-95DA-59D67D2975A4}"/>
              </a:ext>
            </a:extLst>
          </p:cNvPr>
          <p:cNvSpPr txBox="1"/>
          <p:nvPr/>
        </p:nvSpPr>
        <p:spPr>
          <a:xfrm>
            <a:off x="0" y="352236"/>
            <a:ext cx="11022248" cy="769441"/>
          </a:xfrm>
          <a:prstGeom prst="rect">
            <a:avLst/>
          </a:prstGeom>
          <a:noFill/>
        </p:spPr>
        <p:txBody>
          <a:bodyPr wrap="none" rtlCol="0">
            <a:spAutoFit/>
          </a:bodyPr>
          <a:lstStyle/>
          <a:p>
            <a:r>
              <a:rPr lang="en-US" sz="4400" dirty="0">
                <a:latin typeface="Elephant" panose="02020904090505020303" pitchFamily="18" charset="0"/>
              </a:rPr>
              <a:t> Illustration of Linear SVM in working</a:t>
            </a:r>
          </a:p>
        </p:txBody>
      </p:sp>
      <p:pic>
        <p:nvPicPr>
          <p:cNvPr id="14" name="Picture 13">
            <a:extLst>
              <a:ext uri="{FF2B5EF4-FFF2-40B4-BE49-F238E27FC236}">
                <a16:creationId xmlns:a16="http://schemas.microsoft.com/office/drawing/2014/main" xmlns="" id="{379E04A5-CF60-448B-990E-0E29FD3DA86F}"/>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70320" y="1895475"/>
            <a:ext cx="5334000" cy="4286250"/>
          </a:xfrm>
          <a:prstGeom prst="rect">
            <a:avLst/>
          </a:prstGeom>
        </p:spPr>
      </p:pic>
    </p:spTree>
    <p:extLst>
      <p:ext uri="{BB962C8B-B14F-4D97-AF65-F5344CB8AC3E}">
        <p14:creationId xmlns:p14="http://schemas.microsoft.com/office/powerpoint/2010/main" xmlns="" val="882630486"/>
      </p:ext>
    </p:extLst>
  </p:cSld>
  <p:clrMapOvr>
    <a:masterClrMapping/>
  </p:clrMapOvr>
  <p:transition>
    <p:check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1EFD88C-EC41-4850-9D1D-676D6AEE0358}"/>
              </a:ext>
            </a:extLst>
          </p:cNvPr>
          <p:cNvSpPr>
            <a:spLocks noGrp="1"/>
          </p:cNvSpPr>
          <p:nvPr>
            <p:ph idx="4294967295"/>
          </p:nvPr>
        </p:nvSpPr>
        <p:spPr>
          <a:xfrm>
            <a:off x="577850" y="481013"/>
            <a:ext cx="11614150" cy="3098800"/>
          </a:xfrm>
        </p:spPr>
        <p:txBody>
          <a:bodyPr vert="horz" lIns="91440" tIns="45720" rIns="91440" bIns="45720" rtlCol="0" anchor="t">
            <a:noAutofit/>
          </a:bodyPr>
          <a:lstStyle/>
          <a:p>
            <a:pPr marL="0" indent="0">
              <a:buNone/>
            </a:pPr>
            <a:r>
              <a:rPr lang="en-US" dirty="0">
                <a:cs typeface="Segoe UI" panose="020B0502040204020203" pitchFamily="34" charset="0"/>
              </a:rPr>
              <a:t>Not just linear classification, SVMs can efficiently perform non linear classifications using </a:t>
            </a:r>
            <a:r>
              <a:rPr lang="en-US" dirty="0">
                <a:latin typeface="Elephant" panose="02020904090505020303" pitchFamily="18" charset="0"/>
                <a:cs typeface="Segoe UI" panose="020B0502040204020203" pitchFamily="34" charset="0"/>
              </a:rPr>
              <a:t>“Kernel Tricks”, </a:t>
            </a:r>
            <a:r>
              <a:rPr lang="en-US" dirty="0"/>
              <a:t>implicitly </a:t>
            </a:r>
            <a:r>
              <a:rPr lang="en-US" b="1" dirty="0"/>
              <a:t>mapping their inputs into high-dimensional feature spaces</a:t>
            </a:r>
            <a:r>
              <a:rPr lang="en-US" dirty="0"/>
              <a:t>.</a:t>
            </a:r>
          </a:p>
          <a:p>
            <a:pPr marL="0" indent="0">
              <a:buNone/>
            </a:pPr>
            <a:r>
              <a:rPr lang="en-US" sz="3200" dirty="0">
                <a:latin typeface="Elephant" panose="02020904090505020303" pitchFamily="18" charset="0"/>
                <a:cs typeface="Segoe UI" panose="020B0502040204020203" pitchFamily="34" charset="0"/>
              </a:rPr>
              <a:t>How?</a:t>
            </a:r>
          </a:p>
        </p:txBody>
      </p:sp>
      <p:pic>
        <p:nvPicPr>
          <p:cNvPr id="9" name="Picture 8">
            <a:extLst>
              <a:ext uri="{FF2B5EF4-FFF2-40B4-BE49-F238E27FC236}">
                <a16:creationId xmlns:a16="http://schemas.microsoft.com/office/drawing/2014/main" xmlns="" id="{A62A0925-761E-4914-99EA-D6A0C940016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657693" y="1938004"/>
            <a:ext cx="6670864" cy="4546622"/>
          </a:xfrm>
          <a:prstGeom prst="rect">
            <a:avLst/>
          </a:prstGeom>
        </p:spPr>
      </p:pic>
    </p:spTree>
    <p:extLst>
      <p:ext uri="{BB962C8B-B14F-4D97-AF65-F5344CB8AC3E}">
        <p14:creationId xmlns:p14="http://schemas.microsoft.com/office/powerpoint/2010/main" xmlns="" val="397072516"/>
      </p:ext>
    </p:extLst>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369AEF31-05D4-45BA-BC06-306BAF96E2E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046914" y="2042719"/>
            <a:ext cx="3048000" cy="2286000"/>
          </a:xfrm>
          <a:prstGeom prst="rect">
            <a:avLst/>
          </a:prstGeom>
        </p:spPr>
      </p:pic>
      <p:pic>
        <p:nvPicPr>
          <p:cNvPr id="13" name="Picture 12">
            <a:extLst>
              <a:ext uri="{FF2B5EF4-FFF2-40B4-BE49-F238E27FC236}">
                <a16:creationId xmlns:a16="http://schemas.microsoft.com/office/drawing/2014/main" xmlns="" id="{0959BDE6-AFF3-4F88-857D-EDFACC737ACD}"/>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63414" y="1771434"/>
            <a:ext cx="5715000" cy="4286250"/>
          </a:xfrm>
          <a:prstGeom prst="rect">
            <a:avLst/>
          </a:prstGeom>
        </p:spPr>
      </p:pic>
      <p:pic>
        <p:nvPicPr>
          <p:cNvPr id="15" name="Picture 14">
            <a:extLst>
              <a:ext uri="{FF2B5EF4-FFF2-40B4-BE49-F238E27FC236}">
                <a16:creationId xmlns:a16="http://schemas.microsoft.com/office/drawing/2014/main" xmlns="" id="{92ECF927-36FF-4B22-B063-932C3C19243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304665" y="2129800"/>
            <a:ext cx="4468537" cy="3351403"/>
          </a:xfrm>
          <a:prstGeom prst="rect">
            <a:avLst/>
          </a:prstGeom>
        </p:spPr>
      </p:pic>
      <p:sp>
        <p:nvSpPr>
          <p:cNvPr id="17" name="TextBox 16">
            <a:extLst>
              <a:ext uri="{FF2B5EF4-FFF2-40B4-BE49-F238E27FC236}">
                <a16:creationId xmlns:a16="http://schemas.microsoft.com/office/drawing/2014/main" xmlns="" id="{7F2659CB-DD05-4FAB-8BE0-56E14F73D760}"/>
              </a:ext>
            </a:extLst>
          </p:cNvPr>
          <p:cNvSpPr txBox="1"/>
          <p:nvPr/>
        </p:nvSpPr>
        <p:spPr>
          <a:xfrm>
            <a:off x="863414" y="795156"/>
            <a:ext cx="9580228" cy="677108"/>
          </a:xfrm>
          <a:prstGeom prst="rect">
            <a:avLst/>
          </a:prstGeom>
          <a:noFill/>
        </p:spPr>
        <p:txBody>
          <a:bodyPr wrap="square" rtlCol="0">
            <a:spAutoFit/>
          </a:bodyPr>
          <a:lstStyle/>
          <a:p>
            <a:r>
              <a:rPr lang="en-US" dirty="0"/>
              <a:t>Representation of how SVM is used to convert lower dimension to higher dimension to classify different classes. This method is known as “</a:t>
            </a:r>
            <a:r>
              <a:rPr lang="en-US" sz="2000" b="1" dirty="0">
                <a:latin typeface="Elephant" panose="02020904090505020303" pitchFamily="18" charset="0"/>
              </a:rPr>
              <a:t>Kernel Method</a:t>
            </a:r>
            <a:r>
              <a:rPr lang="en-US" dirty="0"/>
              <a:t>”.</a:t>
            </a:r>
          </a:p>
        </p:txBody>
      </p:sp>
    </p:spTree>
    <p:extLst>
      <p:ext uri="{BB962C8B-B14F-4D97-AF65-F5344CB8AC3E}">
        <p14:creationId xmlns:p14="http://schemas.microsoft.com/office/powerpoint/2010/main" xmlns="" val="3514892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0CA434-87CA-4796-A97C-2F5D70E73832}"/>
              </a:ext>
            </a:extLst>
          </p:cNvPr>
          <p:cNvSpPr txBox="1"/>
          <p:nvPr/>
        </p:nvSpPr>
        <p:spPr>
          <a:xfrm>
            <a:off x="494951" y="343949"/>
            <a:ext cx="10760510" cy="584775"/>
          </a:xfrm>
          <a:prstGeom prst="rect">
            <a:avLst/>
          </a:prstGeom>
          <a:noFill/>
        </p:spPr>
        <p:txBody>
          <a:bodyPr wrap="none" rtlCol="0">
            <a:spAutoFit/>
          </a:bodyPr>
          <a:lstStyle/>
          <a:p>
            <a:r>
              <a:rPr lang="en-US" sz="3200" dirty="0">
                <a:latin typeface="Elephant" panose="02020904090505020303" pitchFamily="18" charset="0"/>
              </a:rPr>
              <a:t>Features &amp; Advantages of Support Vector Machines  </a:t>
            </a:r>
          </a:p>
        </p:txBody>
      </p:sp>
      <p:sp>
        <p:nvSpPr>
          <p:cNvPr id="3" name="Rectangle 2">
            <a:extLst>
              <a:ext uri="{FF2B5EF4-FFF2-40B4-BE49-F238E27FC236}">
                <a16:creationId xmlns:a16="http://schemas.microsoft.com/office/drawing/2014/main" xmlns="" id="{A2BC0F35-4B9D-4B99-9D66-EE56BCFA79C3}"/>
              </a:ext>
            </a:extLst>
          </p:cNvPr>
          <p:cNvSpPr/>
          <p:nvPr/>
        </p:nvSpPr>
        <p:spPr>
          <a:xfrm>
            <a:off x="436228" y="1444003"/>
            <a:ext cx="9907398" cy="4708981"/>
          </a:xfrm>
          <a:prstGeom prst="rect">
            <a:avLst/>
          </a:prstGeom>
        </p:spPr>
        <p:txBody>
          <a:bodyPr wrap="square">
            <a:spAutoFit/>
          </a:bodyPr>
          <a:lstStyle/>
          <a:p>
            <a:pPr>
              <a:buFont typeface="+mj-lt"/>
              <a:buAutoNum type="arabicPeriod"/>
            </a:pPr>
            <a:r>
              <a:rPr lang="en-US" sz="2000" dirty="0">
                <a:solidFill>
                  <a:srgbClr val="292929"/>
                </a:solidFill>
                <a:latin typeface="medium-content-serif-font"/>
              </a:rPr>
              <a:t>They </a:t>
            </a:r>
            <a:r>
              <a:rPr lang="en-US" sz="2000" b="1" dirty="0">
                <a:solidFill>
                  <a:srgbClr val="292929"/>
                </a:solidFill>
                <a:latin typeface="medium-content-serif-font"/>
              </a:rPr>
              <a:t>maximize the margin of the decision boundary</a:t>
            </a:r>
            <a:r>
              <a:rPr lang="en-US" sz="2000" dirty="0">
                <a:solidFill>
                  <a:srgbClr val="292929"/>
                </a:solidFill>
                <a:latin typeface="medium-content-serif-font"/>
              </a:rPr>
              <a:t> using quadratic optimization techniques which find the optimal hyperplane.</a:t>
            </a:r>
          </a:p>
          <a:p>
            <a:pPr>
              <a:buFont typeface="+mj-lt"/>
              <a:buAutoNum type="arabicPeriod"/>
            </a:pPr>
            <a:endParaRPr lang="en-US" sz="2000" dirty="0">
              <a:solidFill>
                <a:srgbClr val="292929"/>
              </a:solidFill>
              <a:latin typeface="medium-content-serif-font"/>
            </a:endParaRPr>
          </a:p>
          <a:p>
            <a:pPr>
              <a:buFont typeface="+mj-lt"/>
              <a:buAutoNum type="arabicPeriod"/>
            </a:pPr>
            <a:r>
              <a:rPr lang="en-US" sz="2000" dirty="0">
                <a:solidFill>
                  <a:srgbClr val="292929"/>
                </a:solidFill>
                <a:latin typeface="medium-content-serif-font"/>
              </a:rPr>
              <a:t>It has the ability to </a:t>
            </a:r>
            <a:r>
              <a:rPr lang="en-US" sz="2000" b="1" dirty="0">
                <a:solidFill>
                  <a:srgbClr val="292929"/>
                </a:solidFill>
                <a:latin typeface="medium-content-serif-font"/>
              </a:rPr>
              <a:t>handle large feature spaces</a:t>
            </a:r>
            <a:r>
              <a:rPr lang="en-US" sz="2000" dirty="0">
                <a:solidFill>
                  <a:srgbClr val="292929"/>
                </a:solidFill>
                <a:latin typeface="medium-content-serif-font"/>
              </a:rPr>
              <a:t>.</a:t>
            </a:r>
          </a:p>
          <a:p>
            <a:pPr>
              <a:buFont typeface="+mj-lt"/>
              <a:buAutoNum type="arabicPeriod"/>
            </a:pPr>
            <a:endParaRPr lang="en-US" sz="2000" dirty="0">
              <a:solidFill>
                <a:srgbClr val="292929"/>
              </a:solidFill>
              <a:latin typeface="medium-content-serif-font"/>
            </a:endParaRPr>
          </a:p>
          <a:p>
            <a:pPr>
              <a:buFont typeface="+mj-lt"/>
              <a:buAutoNum type="arabicPeriod"/>
            </a:pPr>
            <a:r>
              <a:rPr lang="en-US" sz="2000" dirty="0">
                <a:solidFill>
                  <a:srgbClr val="292929"/>
                </a:solidFill>
                <a:latin typeface="medium-content-serif-font"/>
              </a:rPr>
              <a:t>SVM’s are very good when we have no idea about our data.</a:t>
            </a:r>
          </a:p>
          <a:p>
            <a:pPr>
              <a:buFont typeface="+mj-lt"/>
              <a:buAutoNum type="arabicPeriod"/>
            </a:pPr>
            <a:endParaRPr lang="en-US" sz="2000" dirty="0">
              <a:solidFill>
                <a:srgbClr val="292929"/>
              </a:solidFill>
              <a:latin typeface="medium-content-serif-font"/>
            </a:endParaRPr>
          </a:p>
          <a:p>
            <a:pPr>
              <a:buFont typeface="+mj-lt"/>
              <a:buAutoNum type="arabicPeriod"/>
            </a:pPr>
            <a:r>
              <a:rPr lang="en-US" sz="2000" dirty="0">
                <a:solidFill>
                  <a:srgbClr val="292929"/>
                </a:solidFill>
                <a:latin typeface="medium-content-serif-font"/>
              </a:rPr>
              <a:t>Works well with even unstructured and semi-structured data like text, Images and trees.</a:t>
            </a:r>
          </a:p>
          <a:p>
            <a:pPr>
              <a:buFont typeface="+mj-lt"/>
              <a:buAutoNum type="arabicPeriod"/>
            </a:pPr>
            <a:endParaRPr lang="en-US" sz="2000" dirty="0">
              <a:solidFill>
                <a:srgbClr val="292929"/>
              </a:solidFill>
              <a:latin typeface="medium-content-serif-font"/>
            </a:endParaRPr>
          </a:p>
          <a:p>
            <a:pPr>
              <a:buFont typeface="+mj-lt"/>
              <a:buAutoNum type="arabicPeriod"/>
            </a:pPr>
            <a:r>
              <a:rPr lang="en-US" sz="2000" dirty="0">
                <a:solidFill>
                  <a:srgbClr val="292929"/>
                </a:solidFill>
                <a:latin typeface="medium-content-serif-font"/>
              </a:rPr>
              <a:t>The kernel trick is real strength of SVM. With an appropriate kernel function, we can solve any complex problem.</a:t>
            </a:r>
          </a:p>
          <a:p>
            <a:pPr>
              <a:buFont typeface="+mj-lt"/>
              <a:buAutoNum type="arabicPeriod"/>
            </a:pPr>
            <a:endParaRPr lang="en-US" sz="2000" dirty="0">
              <a:solidFill>
                <a:srgbClr val="292929"/>
              </a:solidFill>
              <a:latin typeface="medium-content-serif-font"/>
            </a:endParaRPr>
          </a:p>
          <a:p>
            <a:pPr>
              <a:buFont typeface="+mj-lt"/>
              <a:buAutoNum type="arabicPeriod"/>
            </a:pPr>
            <a:r>
              <a:rPr lang="en-US" sz="2000" dirty="0">
                <a:solidFill>
                  <a:srgbClr val="292929"/>
                </a:solidFill>
                <a:latin typeface="medium-content-serif-font"/>
              </a:rPr>
              <a:t>It </a:t>
            </a:r>
            <a:r>
              <a:rPr lang="en-US" sz="2000" b="1" dirty="0">
                <a:solidFill>
                  <a:srgbClr val="292929"/>
                </a:solidFill>
                <a:latin typeface="medium-content-serif-font"/>
              </a:rPr>
              <a:t>scales relatively well</a:t>
            </a:r>
            <a:r>
              <a:rPr lang="en-US" sz="2000" dirty="0">
                <a:solidFill>
                  <a:srgbClr val="292929"/>
                </a:solidFill>
                <a:latin typeface="medium-content-serif-font"/>
              </a:rPr>
              <a:t> to high dimensional data.</a:t>
            </a:r>
          </a:p>
          <a:p>
            <a:pPr>
              <a:buFont typeface="+mj-lt"/>
              <a:buAutoNum type="arabicPeriod"/>
            </a:pPr>
            <a:endParaRPr lang="en-US" sz="2000" dirty="0">
              <a:solidFill>
                <a:srgbClr val="292929"/>
              </a:solidFill>
              <a:latin typeface="medium-content-serif-font"/>
            </a:endParaRPr>
          </a:p>
          <a:p>
            <a:pPr>
              <a:buFont typeface="+mj-lt"/>
              <a:buAutoNum type="arabicPeriod"/>
            </a:pPr>
            <a:r>
              <a:rPr lang="en-US" sz="2000" dirty="0">
                <a:solidFill>
                  <a:srgbClr val="292929"/>
                </a:solidFill>
                <a:latin typeface="medium-content-serif-font"/>
              </a:rPr>
              <a:t>SVM models have generalization in practice, the risk of </a:t>
            </a:r>
            <a:r>
              <a:rPr lang="en-US" sz="2000" b="1" dirty="0">
                <a:solidFill>
                  <a:srgbClr val="292929"/>
                </a:solidFill>
                <a:latin typeface="medium-content-serif-font"/>
              </a:rPr>
              <a:t>over-fitting is less in SVM</a:t>
            </a:r>
            <a:r>
              <a:rPr lang="en-US" sz="2000" dirty="0">
                <a:solidFill>
                  <a:srgbClr val="292929"/>
                </a:solidFill>
                <a:latin typeface="medium-content-serif-font"/>
              </a:rPr>
              <a:t>.</a:t>
            </a:r>
          </a:p>
        </p:txBody>
      </p:sp>
    </p:spTree>
    <p:extLst>
      <p:ext uri="{BB962C8B-B14F-4D97-AF65-F5344CB8AC3E}">
        <p14:creationId xmlns:p14="http://schemas.microsoft.com/office/powerpoint/2010/main" xmlns="" val="37173657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8F6D58-1A39-41ED-99F7-0CE9F03BD344}"/>
              </a:ext>
            </a:extLst>
          </p:cNvPr>
          <p:cNvSpPr>
            <a:spLocks noGrp="1"/>
          </p:cNvSpPr>
          <p:nvPr>
            <p:ph type="title"/>
          </p:nvPr>
        </p:nvSpPr>
        <p:spPr>
          <a:xfrm>
            <a:off x="2257214" y="2694018"/>
            <a:ext cx="5406902" cy="1469965"/>
          </a:xfrm>
        </p:spPr>
        <p:txBody>
          <a:bodyPr anchor="ctr">
            <a:normAutofit fontScale="90000"/>
          </a:bodyPr>
          <a:lstStyle/>
          <a:p>
            <a:r>
              <a:rPr lang="en-US" dirty="0">
                <a:latin typeface="Franklin Gothic Book" panose="020B0503020102020204" pitchFamily="34" charset="0"/>
                <a:cs typeface="Segoe UI" panose="020B0502040204020203" pitchFamily="34" charset="0"/>
              </a:rPr>
              <a:t>Present Your Research</a:t>
            </a:r>
          </a:p>
        </p:txBody>
      </p:sp>
      <p:sp>
        <p:nvSpPr>
          <p:cNvPr id="3" name="Content Placeholder 2">
            <a:extLst>
              <a:ext uri="{FF2B5EF4-FFF2-40B4-BE49-F238E27FC236}">
                <a16:creationId xmlns:a16="http://schemas.microsoft.com/office/drawing/2014/main" xmlns="" id="{3BF933A4-33C5-4102-BBB0-9B15EFF2F292}"/>
              </a:ext>
            </a:extLst>
          </p:cNvPr>
          <p:cNvSpPr>
            <a:spLocks noGrp="1"/>
          </p:cNvSpPr>
          <p:nvPr>
            <p:ph idx="1"/>
          </p:nvPr>
        </p:nvSpPr>
        <p:spPr>
          <a:xfrm flipH="1" flipV="1">
            <a:off x="1093304" y="6319954"/>
            <a:ext cx="2316835" cy="200115"/>
          </a:xfrm>
        </p:spPr>
        <p:txBody>
          <a:bodyPr vert="horz" lIns="91440" tIns="45720" rIns="91440" bIns="45720" rtlCol="0" anchor="t">
            <a:normAutofit fontScale="40000" lnSpcReduction="20000"/>
          </a:bodyPr>
          <a:lstStyle/>
          <a:p>
            <a:pPr>
              <a:buNone/>
            </a:pPr>
            <a:endParaRPr lang="en-US" sz="2000" dirty="0">
              <a:latin typeface="Franklin Gothic Book" panose="020B0503020102020204" pitchFamily="34" charset="0"/>
            </a:endParaRPr>
          </a:p>
        </p:txBody>
      </p:sp>
      <p:pic>
        <p:nvPicPr>
          <p:cNvPr id="4" name="Graphic 3" descr="Chat">
            <a:extLst>
              <a:ext uri="{FF2B5EF4-FFF2-40B4-BE49-F238E27FC236}">
                <a16:creationId xmlns:a16="http://schemas.microsoft.com/office/drawing/2014/main" xmlns="" id="{AEE98CC8-0F49-4433-9FD0-35E20C04B5DC}"/>
              </a:ext>
            </a:extLst>
          </p:cNvP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838200" y="2880360"/>
            <a:ext cx="1097280" cy="1097280"/>
          </a:xfrm>
          <a:prstGeom prst="rect">
            <a:avLst/>
          </a:prstGeom>
        </p:spPr>
      </p:pic>
      <p:pic>
        <p:nvPicPr>
          <p:cNvPr id="8" name="Graphic 7">
            <a:extLst>
              <a:ext uri="{FF2B5EF4-FFF2-40B4-BE49-F238E27FC236}">
                <a16:creationId xmlns:a16="http://schemas.microsoft.com/office/drawing/2014/main" xmlns="" id="{590430A8-7125-464C-98BA-3409573DB57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5">
            <a:alphaModFix amt="15000"/>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xmlns="" val="2880909745"/>
      </p:ext>
    </p:extLst>
  </p:cSld>
  <p:clrMapOvr>
    <a:masterClrMapping/>
  </p:clrMapOvr>
  <p:transition>
    <p:dissolv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Foundry</Template>
  <TotalTime>0</TotalTime>
  <Words>1434</Words>
  <Application>Microsoft Office PowerPoint</Application>
  <PresentationFormat>Custom</PresentationFormat>
  <Paragraphs>108</Paragraphs>
  <Slides>10</Slides>
  <Notes>9</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Foundry</vt:lpstr>
      <vt:lpstr>Support      Vector            Machine</vt:lpstr>
      <vt:lpstr>Introduction :</vt:lpstr>
      <vt:lpstr>Slide 3</vt:lpstr>
      <vt:lpstr>Slide 4</vt:lpstr>
      <vt:lpstr>Slide 5</vt:lpstr>
      <vt:lpstr>Slide 6</vt:lpstr>
      <vt:lpstr>Slide 7</vt:lpstr>
      <vt:lpstr>Slide 8</vt:lpstr>
      <vt:lpstr>Present Your Research</vt:lpstr>
      <vt:lpstr>Research Presentation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2020-08-05T04:44:27Z</dcterms:created>
  <dcterms:modified xsi:type="dcterms:W3CDTF">2020-08-05T23:25:24Z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